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9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047C-04CD-48EF-8B63-75C25A4A7B4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54DB0-EC68-4708-B661-632310776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KESH\Desktop\ppt images\images (10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52214"/>
          <a:stretch>
            <a:fillRect/>
          </a:stretch>
        </p:blipFill>
        <p:spPr bwMode="auto">
          <a:xfrm>
            <a:off x="3543192" y="838200"/>
            <a:ext cx="5600808" cy="4953000"/>
          </a:xfrm>
          <a:prstGeom prst="rect">
            <a:avLst/>
          </a:prstGeom>
          <a:noFill/>
        </p:spPr>
      </p:pic>
      <p:pic>
        <p:nvPicPr>
          <p:cNvPr id="6" name="Picture 2" descr="C:\Users\RAKESH\Desktop\ppt images\images (10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r="49650" b="67227"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</p:spPr>
      </p:pic>
      <p:pic>
        <p:nvPicPr>
          <p:cNvPr id="7" name="Picture 2" descr="C:\Users\RAKESH\Desktop\ppt images\images (10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r="49650" b="67227"/>
          <a:stretch>
            <a:fillRect/>
          </a:stretch>
        </p:blipFill>
        <p:spPr bwMode="auto">
          <a:xfrm>
            <a:off x="3276600" y="0"/>
            <a:ext cx="5867400" cy="1114425"/>
          </a:xfrm>
          <a:prstGeom prst="rect">
            <a:avLst/>
          </a:prstGeom>
          <a:noFill/>
        </p:spPr>
      </p:pic>
      <p:pic>
        <p:nvPicPr>
          <p:cNvPr id="8" name="Picture 2" descr="C:\Users\RAKESH\Desktop\ppt images\images (10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r="49650" b="67227"/>
          <a:stretch>
            <a:fillRect/>
          </a:stretch>
        </p:blipFill>
        <p:spPr bwMode="auto">
          <a:xfrm>
            <a:off x="3352800" y="5743575"/>
            <a:ext cx="5791200" cy="1114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476" y="5562600"/>
            <a:ext cx="37825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Dr.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Sushama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Sharma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Email - sushamasharma61@gmail.com 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Mob.: 98930-30113</a:t>
            </a:r>
          </a:p>
          <a:p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24384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STRESS MANAGEMENT </a:t>
            </a:r>
            <a:r>
              <a:rPr lang="en-US" sz="3600" b="1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0000" t="21875" r="11328" b="43750"/>
          <a:stretch>
            <a:fillRect/>
          </a:stretch>
        </p:blipFill>
        <p:spPr bwMode="auto">
          <a:xfrm>
            <a:off x="1981200" y="13716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Effects of Stress</a:t>
            </a:r>
            <a:endParaRPr lang="en-US" sz="25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53320" t="56250" r="17383" b="18750"/>
          <a:stretch>
            <a:fillRect/>
          </a:stretch>
        </p:blipFill>
        <p:spPr bwMode="auto">
          <a:xfrm>
            <a:off x="2590800" y="4724400"/>
            <a:ext cx="4191000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Physical Effects of Stress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990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Headache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990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5240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Sleepiness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5240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0574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Tight or sore muscles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0574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5908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Shaky hands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25908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3124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Sweetness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124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657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Stomach ache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3657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41910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Rapid breathing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41910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9797" t="49219" r="18788" b="19982"/>
          <a:stretch>
            <a:fillRect/>
          </a:stretch>
        </p:blipFill>
        <p:spPr bwMode="auto">
          <a:xfrm>
            <a:off x="2362200" y="4343400"/>
            <a:ext cx="44196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Emotional Effects of Stress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990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Moodiness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990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5240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Lack of enthusiasm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5240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0574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Forgetfulness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0574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5908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Excessive worry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25908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3124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Short tempered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124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657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Feeling overwhelmed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3657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54687" t="17187" r="20703" b="54688"/>
          <a:stretch>
            <a:fillRect/>
          </a:stretch>
        </p:blipFill>
        <p:spPr bwMode="auto">
          <a:xfrm>
            <a:off x="3048000" y="914400"/>
            <a:ext cx="284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Effects of Stress on Health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133600" y="3505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Depression and Anxiety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3505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038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Weight problems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038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45720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Heart diseases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45720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1054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Digestive problems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1054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6388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Cognitive and Memory problems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56388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6172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Skin problems life eczema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6172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44141" t="18750" r="11328" b="18751"/>
          <a:stretch>
            <a:fillRect/>
          </a:stretch>
        </p:blipFill>
        <p:spPr bwMode="auto">
          <a:xfrm>
            <a:off x="2057400" y="1195137"/>
            <a:ext cx="4800600" cy="5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Cycle of Stress</a:t>
            </a:r>
            <a:endParaRPr lang="en-US" sz="25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7109" t="17187" b="26563"/>
          <a:stretch>
            <a:fillRect/>
          </a:stretch>
        </p:blipFill>
        <p:spPr bwMode="auto">
          <a:xfrm>
            <a:off x="762000" y="1219200"/>
            <a:ext cx="76108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About People and Stress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Individual Stressors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1143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143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Roommate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676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Classes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1676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Childcare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2209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Studying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2209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Finances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743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Relationship with partner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2743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Appearance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32766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Relationship with family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32766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Physical Health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3810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Relationship with friends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0" y="3810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Not “Fitting in”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343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Trauma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4343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Getting married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4876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in residence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2800" y="4876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to a new school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400" y="5410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in amount of social activities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2800" y="5410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in eating habits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91200" y="1143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Legal matters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91200" y="1676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Mental Health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91200" y="2209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Law violation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91200" y="2743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Spiritual/Religious issues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91200" y="32766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Major/Career decisions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91200" y="3810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Attitudes/thoughts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1200" y="4343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Buying a house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1200" y="4876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Change in amount of recreation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91200" y="5410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Death of friend/family member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0547" t="20313" r="18359" b="39062"/>
          <a:stretch>
            <a:fillRect/>
          </a:stretch>
        </p:blipFill>
        <p:spPr bwMode="auto">
          <a:xfrm>
            <a:off x="3200400" y="1261533"/>
            <a:ext cx="2819400" cy="407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Vulnerability to Stress</a:t>
            </a:r>
            <a:endParaRPr lang="en-US" sz="25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Vulnerability Test – Let us check</a:t>
            </a:r>
            <a:endParaRPr lang="en-US" sz="25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00200"/>
          <a:ext cx="8610600" cy="4235958"/>
        </p:xfrm>
        <a:graphic>
          <a:graphicData uri="http://schemas.openxmlformats.org/drawingml/2006/table">
            <a:tbl>
              <a:tblPr/>
              <a:tblGrid>
                <a:gridCol w="4453759"/>
                <a:gridCol w="890752"/>
                <a:gridCol w="816522"/>
                <a:gridCol w="1025767"/>
                <a:gridCol w="755736"/>
                <a:gridCol w="668064"/>
              </a:tblGrid>
              <a:tr h="344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Almost Always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Usually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Sometimes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Almost Never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Never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1. I eat at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least one hot, balanced meal a day.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2. I get 7-8 hours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of sleep, at least 4 nights a week.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3. I give and receive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affection regularly.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4. I have at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least 1 relative within 50 miles on whom I can rely.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5. I exercise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to the point of perspiration at least twice a week.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6. I smoke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less that half a pack of cigarettes a day (non-smokers = almost always.)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7. I drink fewer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than 5 alcoholic drinks a week. (non-drinkers = almost always).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8. I am the appropriate to meet my height.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I have an income adequate to meet my basic needs.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10. I get strength from my religious/spiritual beliefs.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853249"/>
          <a:ext cx="8610600" cy="5029581"/>
        </p:xfrm>
        <a:graphic>
          <a:graphicData uri="http://schemas.openxmlformats.org/drawingml/2006/table">
            <a:tbl>
              <a:tblPr/>
              <a:tblGrid>
                <a:gridCol w="4453759"/>
                <a:gridCol w="890752"/>
                <a:gridCol w="816522"/>
                <a:gridCol w="1025767"/>
                <a:gridCol w="755736"/>
                <a:gridCol w="668064"/>
              </a:tblGrid>
              <a:tr h="3440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Almost Always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Usually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Sometimes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Almost Never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Calibri"/>
                          <a:ea typeface="Calibri"/>
                          <a:cs typeface="Times New Roman"/>
                        </a:rPr>
                        <a:t>Never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11. I regularly attends club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or social activities.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12. I have a network of friend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s and acquaintances.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13.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I have at least 1 friend in whom I confide about personal matters.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14. I am in good health (including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eyesight, hearing, teeth etc.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15. I am able to speak openly about my feelings when angry or worried.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16. I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have regular conversations with my housemates about domestic problems.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17. I do something fun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at least once a week.</a:t>
                      </a: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18. I am able to organize my time effectively.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19. I</a:t>
                      </a:r>
                      <a:r>
                        <a:rPr lang="en-US" sz="15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drink fewer than 3 caffeine drinks a day.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20. I take quiet time for myself during the day.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Calculate your score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0 Points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1 Point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2 Points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3 Points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4 Points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Calibri"/>
                          <a:ea typeface="Calibri"/>
                          <a:cs typeface="Times New Roman"/>
                        </a:rPr>
                        <a:t>Total Score :</a:t>
                      </a: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Vulnerability Test – Let us check</a:t>
            </a:r>
            <a:endParaRPr lang="en-US" sz="25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Agenda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990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What is Stress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6764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Causes of stress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2362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Types of stress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30480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How it affects our daily life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7338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Identifying our individual stressors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419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Checking our vulnerability to stress in different situations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51054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Techniques to control stress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990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6764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2362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30480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37338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4419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51054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5791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5791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What Your Score Means</a:t>
            </a:r>
            <a:endParaRPr lang="en-US" sz="2500" b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600200"/>
            <a:ext cx="129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0 - 10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2362200"/>
            <a:ext cx="129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11 - 29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3124200"/>
            <a:ext cx="129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30 - 49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3810000"/>
            <a:ext cx="129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50 - 74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4495800"/>
            <a:ext cx="129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75 - 80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505200" y="1295400"/>
            <a:ext cx="3429000" cy="1219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Indicates you have excellent resistance to the vulnerability of stress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505200" y="2057400"/>
            <a:ext cx="3429000" cy="1219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Little vulnerability to stress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505200" y="2819400"/>
            <a:ext cx="3429000" cy="1219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vulnerability to stress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505200" y="3505200"/>
            <a:ext cx="3429000" cy="1219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Serious vulnerability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505200" y="4191000"/>
            <a:ext cx="3429000" cy="1219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Extreme vulnerability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Strategies</a:t>
            </a:r>
            <a:endParaRPr lang="en-US" sz="2500" b="1" dirty="0"/>
          </a:p>
        </p:txBody>
      </p:sp>
      <p:sp>
        <p:nvSpPr>
          <p:cNvPr id="8" name="Rectangle 7"/>
          <p:cNvSpPr/>
          <p:nvPr/>
        </p:nvSpPr>
        <p:spPr>
          <a:xfrm>
            <a:off x="2362200" y="9144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Stretch – Stand on your toes whenever you feel under pressure and stretch your body.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9144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13716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Laugh –as much as you can.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13716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18288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Take deep breathing.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18288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22860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Listen to music.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0200" y="22860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27432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See the sunlight.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32004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Discover the yogi in you. Do meditation.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0200" y="32004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36576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Talk less listen more.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00200" y="36576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2200" y="41148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Count your blessing 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0200" y="41148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45720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Compare with yourself and see the changes.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00200" y="45720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0" y="50292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Do nothing sit out.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00200" y="50292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200" y="5486400"/>
            <a:ext cx="63246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Express your stress.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00200" y="5486400"/>
            <a:ext cx="685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4766" t="25001" r="47656" b="60937"/>
          <a:stretch>
            <a:fillRect/>
          </a:stretch>
        </p:blipFill>
        <p:spPr bwMode="auto">
          <a:xfrm>
            <a:off x="838200" y="16002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Techniques to Handle Stress</a:t>
            </a:r>
            <a:endParaRPr lang="en-US" sz="25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219200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 moving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1219200"/>
            <a:ext cx="2133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 to others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2743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aside relaxation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3124200"/>
            <a:ext cx="2743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Eat a healthy diet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029200"/>
            <a:ext cx="2743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 your rest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48829" t="68751" r="33593" b="20312"/>
          <a:stretch>
            <a:fillRect/>
          </a:stretch>
        </p:blipFill>
        <p:spPr bwMode="auto">
          <a:xfrm>
            <a:off x="3429000" y="54102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60547" t="23438" r="19531" b="60937"/>
          <a:stretch>
            <a:fillRect/>
          </a:stretch>
        </p:blipFill>
        <p:spPr bwMode="auto">
          <a:xfrm>
            <a:off x="5791200" y="16002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3594" t="45313" r="47656" b="40625"/>
          <a:stretch>
            <a:fillRect/>
          </a:stretch>
        </p:blipFill>
        <p:spPr bwMode="auto">
          <a:xfrm>
            <a:off x="838199" y="3505200"/>
            <a:ext cx="22860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60547" t="45313" r="20703" b="40625"/>
          <a:stretch>
            <a:fillRect/>
          </a:stretch>
        </p:blipFill>
        <p:spPr bwMode="auto">
          <a:xfrm>
            <a:off x="5791200" y="3505200"/>
            <a:ext cx="2286000" cy="136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1172" t="21875" r="5469" b="32813"/>
          <a:stretch>
            <a:fillRect/>
          </a:stretch>
        </p:blipFill>
        <p:spPr bwMode="auto">
          <a:xfrm>
            <a:off x="2209800" y="1295400"/>
            <a:ext cx="495825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Conclusion</a:t>
            </a:r>
            <a:endParaRPr lang="en-US" sz="2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2019" t="19192" r="4798" b="43552"/>
          <a:stretch>
            <a:fillRect/>
          </a:stretch>
        </p:blipFill>
        <p:spPr bwMode="auto">
          <a:xfrm>
            <a:off x="1600200" y="954741"/>
            <a:ext cx="5334000" cy="300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What is Stress ?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4114800"/>
            <a:ext cx="50292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Stress can be defined as our mental, physical, emotional and behavioral reactions to any perceived demands or threats.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114800"/>
            <a:ext cx="685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RAKESH\Desktop\ppt images\p4_BrainPuzzle_WL1808_gi946594190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171575" y="0"/>
            <a:ext cx="68008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Basic Concepts About Stress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2362200" y="9906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Stress is defined as how the body reacts to demands.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9906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6002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Stressors are causes of stress.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6002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2098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Stress is part of our lives.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2098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8194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not possible to live stress-free.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28194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3429000"/>
            <a:ext cx="5029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Managing stress in positive ways prepares us for increasing life challenges.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429000"/>
            <a:ext cx="685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1172" t="21875" r="8984" b="46875"/>
          <a:stretch>
            <a:fillRect/>
          </a:stretch>
        </p:blipFill>
        <p:spPr bwMode="auto">
          <a:xfrm>
            <a:off x="1676400" y="1219200"/>
            <a:ext cx="60883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What Causes Stress ?</a:t>
            </a:r>
            <a:endParaRPr lang="en-US" sz="25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Causes of Stress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1143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Internal Causes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143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External Causes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676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Chronic worry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676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Major life changes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209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Pessimism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22098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 or college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743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Rigid thinking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27432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Broken Relationships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2766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Negative self talk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32766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Financial problems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810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Unrealistic expectations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0" y="38100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Stress in your family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343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All or nothing attitude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4343400"/>
            <a:ext cx="24384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Being too busy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causes-of-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143000"/>
            <a:ext cx="3733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2344" t="23438" r="12500" b="31250"/>
          <a:stretch>
            <a:fillRect/>
          </a:stretch>
        </p:blipFill>
        <p:spPr bwMode="auto">
          <a:xfrm>
            <a:off x="2286000" y="1447800"/>
            <a:ext cx="433551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/>
              <a:t>Types of Stress</a:t>
            </a:r>
            <a:endParaRPr lang="en-US" sz="25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762000"/>
            <a:ext cx="8071761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latin typeface="+mj-lt"/>
              </a:rPr>
              <a:t>Symptom’s </a:t>
            </a:r>
            <a:r>
              <a:rPr lang="en-US" sz="2700" b="1" dirty="0">
                <a:latin typeface="+mj-lt"/>
              </a:rPr>
              <a:t>of </a:t>
            </a:r>
            <a:r>
              <a:rPr lang="en-US" sz="2700" b="1" dirty="0" smtClean="0">
                <a:latin typeface="+mj-lt"/>
              </a:rPr>
              <a:t>Stress :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+mj-lt"/>
              </a:rPr>
              <a:t>Physical		</a:t>
            </a:r>
            <a:r>
              <a:rPr lang="en-US" sz="2200" b="1" dirty="0" smtClean="0">
                <a:latin typeface="+mj-lt"/>
              </a:rPr>
              <a:t>Behavioral</a:t>
            </a:r>
            <a:r>
              <a:rPr lang="en-US" sz="2200" b="1" dirty="0">
                <a:latin typeface="+mj-lt"/>
              </a:rPr>
              <a:t>			Emotional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Fatigue</a:t>
            </a:r>
            <a:r>
              <a:rPr lang="en-US" sz="2200" b="1" dirty="0">
                <a:latin typeface="+mj-lt"/>
              </a:rPr>
              <a:t>			</a:t>
            </a:r>
            <a:r>
              <a:rPr lang="en-US" sz="2200" b="1" dirty="0" smtClean="0">
                <a:latin typeface="+mj-lt"/>
              </a:rPr>
              <a:t>Disturbed </a:t>
            </a:r>
            <a:r>
              <a:rPr lang="en-US" sz="2200" b="1" dirty="0">
                <a:latin typeface="+mj-lt"/>
              </a:rPr>
              <a:t>Sleep		</a:t>
            </a:r>
            <a:r>
              <a:rPr lang="en-US" sz="2200" b="1" dirty="0" smtClean="0">
                <a:latin typeface="+mj-lt"/>
              </a:rPr>
              <a:t>Tired</a:t>
            </a:r>
            <a:endParaRPr lang="en-US" sz="22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+mj-lt"/>
              </a:rPr>
              <a:t>Chest Pain		</a:t>
            </a:r>
            <a:r>
              <a:rPr lang="en-US" sz="2200" b="1" dirty="0" smtClean="0">
                <a:latin typeface="+mj-lt"/>
              </a:rPr>
              <a:t>Not </a:t>
            </a:r>
            <a:r>
              <a:rPr lang="en-US" sz="2200" b="1" dirty="0">
                <a:latin typeface="+mj-lt"/>
              </a:rPr>
              <a:t>Attentending class		</a:t>
            </a:r>
            <a:r>
              <a:rPr lang="en-US" sz="2200" b="1" dirty="0" smtClean="0">
                <a:latin typeface="+mj-lt"/>
              </a:rPr>
              <a:t>Worried</a:t>
            </a:r>
            <a:endParaRPr lang="en-US" sz="22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Headaches</a:t>
            </a:r>
            <a:r>
              <a:rPr lang="en-US" sz="2200" b="1" dirty="0">
                <a:latin typeface="+mj-lt"/>
              </a:rPr>
              <a:t>		</a:t>
            </a:r>
            <a:r>
              <a:rPr lang="en-US" sz="2200" b="1" dirty="0" smtClean="0">
                <a:latin typeface="+mj-lt"/>
              </a:rPr>
              <a:t>Procustination</a:t>
            </a:r>
            <a:r>
              <a:rPr lang="en-US" sz="2200" b="1" dirty="0">
                <a:latin typeface="+mj-lt"/>
              </a:rPr>
              <a:t>			Irritable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+mj-lt"/>
              </a:rPr>
              <a:t>Upset </a:t>
            </a:r>
            <a:r>
              <a:rPr lang="en-US" sz="2200" b="1" dirty="0" smtClean="0">
                <a:latin typeface="+mj-lt"/>
              </a:rPr>
              <a:t>Stomach</a:t>
            </a:r>
            <a:r>
              <a:rPr lang="en-US" sz="2200" b="1" dirty="0">
                <a:latin typeface="+mj-lt"/>
              </a:rPr>
              <a:t>		</a:t>
            </a:r>
            <a:r>
              <a:rPr lang="en-US" sz="2200" b="1" dirty="0" smtClean="0">
                <a:latin typeface="+mj-lt"/>
              </a:rPr>
              <a:t>Increase Alcohol</a:t>
            </a:r>
            <a:r>
              <a:rPr lang="en-US" sz="2200" b="1" dirty="0">
                <a:latin typeface="+mj-lt"/>
              </a:rPr>
              <a:t>		</a:t>
            </a:r>
            <a:r>
              <a:rPr lang="en-US" sz="2200" b="1" dirty="0" smtClean="0">
                <a:latin typeface="+mj-lt"/>
              </a:rPr>
              <a:t>Frustrated</a:t>
            </a:r>
            <a:endParaRPr lang="en-US" sz="22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Muscle Tension	</a:t>
            </a:r>
            <a:r>
              <a:rPr lang="en-US" sz="2200" b="1" dirty="0">
                <a:latin typeface="+mj-lt"/>
              </a:rPr>
              <a:t>	</a:t>
            </a:r>
            <a:r>
              <a:rPr lang="en-US" sz="2200" b="1" dirty="0" smtClean="0">
                <a:latin typeface="+mj-lt"/>
              </a:rPr>
              <a:t>Increase </a:t>
            </a:r>
            <a:r>
              <a:rPr lang="en-US" sz="2200" b="1" dirty="0">
                <a:latin typeface="+mj-lt"/>
              </a:rPr>
              <a:t>Coffin			Confused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+mj-lt"/>
              </a:rPr>
              <a:t>Rapid Heart Rate	</a:t>
            </a:r>
            <a:r>
              <a:rPr lang="en-US" sz="2200" b="1" dirty="0" smtClean="0">
                <a:latin typeface="+mj-lt"/>
              </a:rPr>
              <a:t>Distractibility</a:t>
            </a:r>
            <a:r>
              <a:rPr lang="en-US" sz="2200" b="1" dirty="0">
                <a:latin typeface="+mj-lt"/>
              </a:rPr>
              <a:t>			</a:t>
            </a:r>
            <a:r>
              <a:rPr lang="en-US" sz="2200" b="1" dirty="0" smtClean="0">
                <a:latin typeface="+mj-lt"/>
              </a:rPr>
              <a:t>Disoriented 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0010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Signs and Symptoms of Stress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193925"/>
            <a:ext cx="147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1.  Headache</a:t>
            </a:r>
          </a:p>
        </p:txBody>
      </p:sp>
      <p:pic>
        <p:nvPicPr>
          <p:cNvPr id="6" name="Picture 5" descr="headach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1135062"/>
            <a:ext cx="1524000" cy="101441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2400" y="2209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2.  Fatigue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21400" y="2138362"/>
            <a:ext cx="214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Monotype Corsiva" pitchFamily="66" charset="0"/>
              </a:rPr>
              <a:t>3. Poor Concentration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4068762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4.Irritability</a:t>
            </a:r>
          </a:p>
        </p:txBody>
      </p:sp>
      <p:pic>
        <p:nvPicPr>
          <p:cNvPr id="10" name="Picture 10" descr="Fatigue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139825"/>
            <a:ext cx="1524000" cy="10096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11" name="Picture 11" descr="Poor Consentration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1112837"/>
            <a:ext cx="1524000" cy="10366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12" name="Picture 12" descr="Irritabil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001962"/>
            <a:ext cx="1524000" cy="101282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13" name="Picture 13" descr="Agress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963862"/>
            <a:ext cx="1524000" cy="10287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971800" y="4068762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5. Aggression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105400" y="4052887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6. Palpitation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010400" y="4052887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7. Indigestion</a:t>
            </a:r>
          </a:p>
        </p:txBody>
      </p:sp>
      <p:pic>
        <p:nvPicPr>
          <p:cNvPr id="17" name="Picture 17" descr="Palpitation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8400" y="2976562"/>
            <a:ext cx="1498600" cy="106521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18" name="Picture 18" descr="indigestion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2971800"/>
            <a:ext cx="1524000" cy="10668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730375" y="6064250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8. Overreacting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3810000" y="608012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9.Underreacting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069013" y="6065837"/>
            <a:ext cx="170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latin typeface="Monotype Corsiva" pitchFamily="66" charset="0"/>
              </a:rPr>
              <a:t>10. Skin Problem</a:t>
            </a:r>
          </a:p>
        </p:txBody>
      </p:sp>
      <p:pic>
        <p:nvPicPr>
          <p:cNvPr id="22" name="Picture 26" descr="overreacti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4876800"/>
            <a:ext cx="1524000" cy="11112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23" name="Picture 27" descr="Underreacti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895850"/>
            <a:ext cx="1524000" cy="11239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24" name="Picture 28" descr="skin proble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4953000"/>
            <a:ext cx="1524000" cy="1143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789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asharma</dc:creator>
  <cp:lastModifiedBy>asharma</cp:lastModifiedBy>
  <cp:revision>168</cp:revision>
  <dcterms:created xsi:type="dcterms:W3CDTF">2019-11-27T04:06:24Z</dcterms:created>
  <dcterms:modified xsi:type="dcterms:W3CDTF">2020-09-02T11:16:25Z</dcterms:modified>
</cp:coreProperties>
</file>